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Lato Light" panose="020F0502020204030203" pitchFamily="34" charset="0"/>
      <p:regular r:id="rId17"/>
      <p: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2701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Trade Finance Management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secure, full-stack platform enabling transparent trade finance workflows with blockchain-inspired audit trails and intelligent risk assessment.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63020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Thank You</a:t>
            </a:r>
            <a:endParaRPr lang="en-US" sz="8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16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Tech Stack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79232"/>
            <a:ext cx="4196358" cy="2633543"/>
          </a:xfrm>
          <a:prstGeom prst="roundRect">
            <a:avLst>
              <a:gd name="adj" fmla="val 1292"/>
            </a:avLst>
          </a:prstGeom>
          <a:solidFill>
            <a:srgbClr val="E5DFD2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6060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4096464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FastAPI framework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20604" y="4538663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SQLAlchemy ORM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20604" y="4980861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PostgreSQL database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0604" y="542305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JWT authentication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379232"/>
            <a:ext cx="4196358" cy="2633543"/>
          </a:xfrm>
          <a:prstGeom prst="roundRect">
            <a:avLst>
              <a:gd name="adj" fmla="val 1292"/>
            </a:avLst>
          </a:prstGeom>
          <a:solidFill>
            <a:srgbClr val="E5DFD2"/>
          </a:solidFill>
          <a:ln/>
        </p:spPr>
      </p:sp>
      <p:sp>
        <p:nvSpPr>
          <p:cNvPr id="10" name="Text 8"/>
          <p:cNvSpPr/>
          <p:nvPr/>
        </p:nvSpPr>
        <p:spPr>
          <a:xfrm>
            <a:off x="5443776" y="36060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443776" y="4096464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React with Vite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443776" y="4538663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Tailwind CSS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443776" y="4980861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Axios for API calls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443776" y="542305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Protected routing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3379232"/>
            <a:ext cx="4196358" cy="2633543"/>
          </a:xfrm>
          <a:prstGeom prst="roundRect">
            <a:avLst>
              <a:gd name="adj" fmla="val 1292"/>
            </a:avLst>
          </a:prstGeom>
          <a:solidFill>
            <a:srgbClr val="E5DFD2"/>
          </a:solidFill>
          <a:ln/>
        </p:spPr>
      </p:sp>
      <p:sp>
        <p:nvSpPr>
          <p:cNvPr id="16" name="Text 14"/>
          <p:cNvSpPr/>
          <p:nvPr/>
        </p:nvSpPr>
        <p:spPr>
          <a:xfrm>
            <a:off x="9866948" y="36060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Infrastructure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866948" y="4096464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AWS S3 storage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9866948" y="4538663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SHA-256 hashing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866948" y="4980861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Celery task queue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9866948" y="542305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External data APIs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09203" y="539115"/>
            <a:ext cx="3734276" cy="466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Core Features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6009203" y="1453753"/>
            <a:ext cx="8098393" cy="1338977"/>
          </a:xfrm>
          <a:prstGeom prst="roundRect">
            <a:avLst>
              <a:gd name="adj" fmla="val 5463"/>
            </a:avLst>
          </a:prstGeom>
          <a:solidFill>
            <a:srgbClr val="EFECE6"/>
          </a:solidFill>
          <a:ln/>
        </p:spPr>
      </p:sp>
      <p:sp>
        <p:nvSpPr>
          <p:cNvPr id="5" name="Shape 2"/>
          <p:cNvSpPr/>
          <p:nvPr/>
        </p:nvSpPr>
        <p:spPr>
          <a:xfrm>
            <a:off x="6009203" y="1438513"/>
            <a:ext cx="8098393" cy="60960"/>
          </a:xfrm>
          <a:prstGeom prst="roundRect">
            <a:avLst>
              <a:gd name="adj" fmla="val 36756"/>
            </a:avLst>
          </a:prstGeom>
          <a:solidFill>
            <a:srgbClr val="282824"/>
          </a:solidFill>
          <a:ln/>
        </p:spPr>
      </p:sp>
      <p:sp>
        <p:nvSpPr>
          <p:cNvPr id="6" name="Shape 3"/>
          <p:cNvSpPr/>
          <p:nvPr/>
        </p:nvSpPr>
        <p:spPr>
          <a:xfrm>
            <a:off x="9834384" y="1229797"/>
            <a:ext cx="448032" cy="448032"/>
          </a:xfrm>
          <a:prstGeom prst="roundRect">
            <a:avLst>
              <a:gd name="adj" fmla="val 204093"/>
            </a:avLst>
          </a:prstGeom>
          <a:solidFill>
            <a:srgbClr val="282824"/>
          </a:solidFill>
          <a:ln/>
        </p:spPr>
      </p:sp>
      <p:sp>
        <p:nvSpPr>
          <p:cNvPr id="7" name="Text 4"/>
          <p:cNvSpPr/>
          <p:nvPr/>
        </p:nvSpPr>
        <p:spPr>
          <a:xfrm>
            <a:off x="9968805" y="1341834"/>
            <a:ext cx="179189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173748" y="1827133"/>
            <a:ext cx="1867138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Role-Based Access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173748" y="2150031"/>
            <a:ext cx="7769304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JWT authentication with four distinct roles: Corporate, Bank, Admin, and Auditor, each with tailored permissions and workflows.</a:t>
            </a:r>
            <a:endParaRPr lang="en-US" sz="1150" dirty="0"/>
          </a:p>
        </p:txBody>
      </p:sp>
      <p:sp>
        <p:nvSpPr>
          <p:cNvPr id="10" name="Shape 7"/>
          <p:cNvSpPr/>
          <p:nvPr/>
        </p:nvSpPr>
        <p:spPr>
          <a:xfrm>
            <a:off x="6009203" y="3165991"/>
            <a:ext cx="8098393" cy="1099899"/>
          </a:xfrm>
          <a:prstGeom prst="roundRect">
            <a:avLst>
              <a:gd name="adj" fmla="val 6651"/>
            </a:avLst>
          </a:prstGeom>
          <a:solidFill>
            <a:srgbClr val="EFECE6"/>
          </a:solidFill>
          <a:ln/>
        </p:spPr>
      </p:sp>
      <p:sp>
        <p:nvSpPr>
          <p:cNvPr id="11" name="Shape 8"/>
          <p:cNvSpPr/>
          <p:nvPr/>
        </p:nvSpPr>
        <p:spPr>
          <a:xfrm>
            <a:off x="6009203" y="3150751"/>
            <a:ext cx="8098393" cy="60960"/>
          </a:xfrm>
          <a:prstGeom prst="roundRect">
            <a:avLst>
              <a:gd name="adj" fmla="val 36756"/>
            </a:avLst>
          </a:prstGeom>
          <a:solidFill>
            <a:srgbClr val="282824"/>
          </a:solidFill>
          <a:ln/>
        </p:spPr>
      </p:sp>
      <p:sp>
        <p:nvSpPr>
          <p:cNvPr id="12" name="Shape 9"/>
          <p:cNvSpPr/>
          <p:nvPr/>
        </p:nvSpPr>
        <p:spPr>
          <a:xfrm>
            <a:off x="9834384" y="2942034"/>
            <a:ext cx="448032" cy="448032"/>
          </a:xfrm>
          <a:prstGeom prst="roundRect">
            <a:avLst>
              <a:gd name="adj" fmla="val 204093"/>
            </a:avLst>
          </a:prstGeom>
          <a:solidFill>
            <a:srgbClr val="282824"/>
          </a:solidFill>
          <a:ln/>
        </p:spPr>
      </p:sp>
      <p:sp>
        <p:nvSpPr>
          <p:cNvPr id="13" name="Text 10"/>
          <p:cNvSpPr/>
          <p:nvPr/>
        </p:nvSpPr>
        <p:spPr>
          <a:xfrm>
            <a:off x="9968805" y="3054072"/>
            <a:ext cx="179189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6173748" y="3539371"/>
            <a:ext cx="2019300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Document Management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173748" y="3862268"/>
            <a:ext cx="7769304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Secure upload and storage of trade documents with cryptographic hashing for tamper-proof verification and audit trails.</a:t>
            </a:r>
            <a:endParaRPr lang="en-US" sz="1150" dirty="0"/>
          </a:p>
        </p:txBody>
      </p:sp>
      <p:sp>
        <p:nvSpPr>
          <p:cNvPr id="16" name="Shape 13"/>
          <p:cNvSpPr/>
          <p:nvPr/>
        </p:nvSpPr>
        <p:spPr>
          <a:xfrm>
            <a:off x="6009203" y="4639151"/>
            <a:ext cx="8098393" cy="1338977"/>
          </a:xfrm>
          <a:prstGeom prst="roundRect">
            <a:avLst>
              <a:gd name="adj" fmla="val 5463"/>
            </a:avLst>
          </a:prstGeom>
          <a:solidFill>
            <a:srgbClr val="EFECE6"/>
          </a:solidFill>
          <a:ln/>
        </p:spPr>
      </p:sp>
      <p:sp>
        <p:nvSpPr>
          <p:cNvPr id="17" name="Shape 14"/>
          <p:cNvSpPr/>
          <p:nvPr/>
        </p:nvSpPr>
        <p:spPr>
          <a:xfrm>
            <a:off x="6009203" y="4623911"/>
            <a:ext cx="8098393" cy="60960"/>
          </a:xfrm>
          <a:prstGeom prst="roundRect">
            <a:avLst>
              <a:gd name="adj" fmla="val 36756"/>
            </a:avLst>
          </a:prstGeom>
          <a:solidFill>
            <a:srgbClr val="282824"/>
          </a:solidFill>
          <a:ln/>
        </p:spPr>
      </p:sp>
      <p:sp>
        <p:nvSpPr>
          <p:cNvPr id="18" name="Shape 15"/>
          <p:cNvSpPr/>
          <p:nvPr/>
        </p:nvSpPr>
        <p:spPr>
          <a:xfrm>
            <a:off x="9834384" y="4415195"/>
            <a:ext cx="448032" cy="448032"/>
          </a:xfrm>
          <a:prstGeom prst="roundRect">
            <a:avLst>
              <a:gd name="adj" fmla="val 204093"/>
            </a:avLst>
          </a:prstGeom>
          <a:solidFill>
            <a:srgbClr val="282824"/>
          </a:solidFill>
          <a:ln/>
        </p:spPr>
      </p:sp>
      <p:sp>
        <p:nvSpPr>
          <p:cNvPr id="19" name="Text 16"/>
          <p:cNvSpPr/>
          <p:nvPr/>
        </p:nvSpPr>
        <p:spPr>
          <a:xfrm>
            <a:off x="9968805" y="4527233"/>
            <a:ext cx="179189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6173748" y="5012531"/>
            <a:ext cx="1867138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Trade Lifecycle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6173748" y="5335429"/>
            <a:ext cx="7769304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Status-driven workflow from creation through completion, with controlled transitions and automatic ledger recording at each stage.</a:t>
            </a:r>
            <a:endParaRPr lang="en-US" sz="1150" dirty="0"/>
          </a:p>
        </p:txBody>
      </p:sp>
      <p:sp>
        <p:nvSpPr>
          <p:cNvPr id="22" name="Shape 19"/>
          <p:cNvSpPr/>
          <p:nvPr/>
        </p:nvSpPr>
        <p:spPr>
          <a:xfrm>
            <a:off x="6009203" y="6339357"/>
            <a:ext cx="8098393" cy="1338977"/>
          </a:xfrm>
          <a:prstGeom prst="roundRect">
            <a:avLst>
              <a:gd name="adj" fmla="val 5463"/>
            </a:avLst>
          </a:prstGeom>
          <a:solidFill>
            <a:srgbClr val="EFECE6"/>
          </a:solidFill>
          <a:ln/>
        </p:spPr>
      </p:sp>
      <p:sp>
        <p:nvSpPr>
          <p:cNvPr id="23" name="Shape 20"/>
          <p:cNvSpPr/>
          <p:nvPr/>
        </p:nvSpPr>
        <p:spPr>
          <a:xfrm>
            <a:off x="6009203" y="6336149"/>
            <a:ext cx="8098393" cy="60960"/>
          </a:xfrm>
          <a:prstGeom prst="roundRect">
            <a:avLst>
              <a:gd name="adj" fmla="val 36756"/>
            </a:avLst>
          </a:prstGeom>
          <a:solidFill>
            <a:srgbClr val="282824"/>
          </a:solidFill>
          <a:ln/>
        </p:spPr>
      </p:sp>
      <p:sp>
        <p:nvSpPr>
          <p:cNvPr id="24" name="Shape 21"/>
          <p:cNvSpPr/>
          <p:nvPr/>
        </p:nvSpPr>
        <p:spPr>
          <a:xfrm>
            <a:off x="9834384" y="6127433"/>
            <a:ext cx="448032" cy="448032"/>
          </a:xfrm>
          <a:prstGeom prst="roundRect">
            <a:avLst>
              <a:gd name="adj" fmla="val 204093"/>
            </a:avLst>
          </a:prstGeom>
          <a:solidFill>
            <a:srgbClr val="282824"/>
          </a:solidFill>
          <a:ln/>
        </p:spPr>
      </p:sp>
      <p:sp>
        <p:nvSpPr>
          <p:cNvPr id="25" name="Text 22"/>
          <p:cNvSpPr/>
          <p:nvPr/>
        </p:nvSpPr>
        <p:spPr>
          <a:xfrm>
            <a:off x="9968805" y="6239470"/>
            <a:ext cx="179189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1400" dirty="0"/>
          </a:p>
        </p:txBody>
      </p:sp>
      <p:sp>
        <p:nvSpPr>
          <p:cNvPr id="26" name="Text 23"/>
          <p:cNvSpPr/>
          <p:nvPr/>
        </p:nvSpPr>
        <p:spPr>
          <a:xfrm>
            <a:off x="6173748" y="6724769"/>
            <a:ext cx="1867138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Risk Analytics</a:t>
            </a:r>
            <a:endParaRPr lang="en-US" sz="1450" dirty="0"/>
          </a:p>
        </p:txBody>
      </p:sp>
      <p:sp>
        <p:nvSpPr>
          <p:cNvPr id="27" name="Text 24"/>
          <p:cNvSpPr/>
          <p:nvPr/>
        </p:nvSpPr>
        <p:spPr>
          <a:xfrm>
            <a:off x="6173748" y="7047667"/>
            <a:ext cx="7769304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Intelligent counterparty risk scoring combining internal events with external market data from UNCTAD, WTO, and BIS datasets.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66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Challenges Facing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02239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Integrity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80190" y="2674501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Ensuring document authenticity and preventing tampering across distributed stakeholders in international trade transactions.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202239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Transparency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0342721" y="2674501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Providing clear audit trails while maintaining data security and respecting role-based access restrictions.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481214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Workflow Complexity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6280190" y="5464254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Managing multi-party trade lifecycles with varying statuses, document requirements, and approval chains across organizations.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481214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Risk Assessment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0342721" y="5464254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Accurately evaluating counterparty risk without comprehensive real-time data from fragmented global sources.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1174" y="844868"/>
            <a:ext cx="5708213" cy="641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Challenges and Solutions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74" y="1897261"/>
            <a:ext cx="1026676" cy="15117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53114" y="2102525"/>
            <a:ext cx="2583894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Tamper-Proof Records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2053114" y="2546509"/>
            <a:ext cx="11755993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SHA-256 cryptographic hashing for every document with automated integrity checks via scheduled Celery jobs detecting mismatches.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74" y="3408998"/>
            <a:ext cx="1026676" cy="151173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53114" y="3614261"/>
            <a:ext cx="2566749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Transparent Ledger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2053114" y="4058245"/>
            <a:ext cx="11755993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Immutable ledger entries for all trade events, providing auditors and stakeholders with complete transaction history and verification.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174" y="4920734"/>
            <a:ext cx="1026676" cy="12319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53114" y="5125998"/>
            <a:ext cx="2566749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Controlled Transitions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2053114" y="5569982"/>
            <a:ext cx="11755993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Status-based workflow engine blocking invalid state changes, ensuring trades progress logically through the defined lifecycle.</a:t>
            </a:r>
            <a:endParaRPr lang="en-US" sz="16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174" y="6152674"/>
            <a:ext cx="1026676" cy="12319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53114" y="6357938"/>
            <a:ext cx="2566749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Integrated Analytics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2053114" y="6801922"/>
            <a:ext cx="11755993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Risk scoring algorithms combining internal ledger data with external datasets, delivering actionable insights for decision-making.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39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140" y="3221474"/>
            <a:ext cx="10049232" cy="659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Measurable Outcomes and Positive Impact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39140" y="4303514"/>
            <a:ext cx="4208026" cy="696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100%</a:t>
            </a:r>
            <a:endParaRPr lang="en-US" sz="5450" dirty="0"/>
          </a:p>
        </p:txBody>
      </p:sp>
      <p:sp>
        <p:nvSpPr>
          <p:cNvPr id="5" name="Text 2"/>
          <p:cNvSpPr/>
          <p:nvPr/>
        </p:nvSpPr>
        <p:spPr>
          <a:xfrm>
            <a:off x="1501973" y="5264229"/>
            <a:ext cx="2682240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Document Verification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39140" y="5720834"/>
            <a:ext cx="4208026" cy="1013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Complete hash-based integrity checking ensures zero undetected tampering in trade documents.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5211128" y="4303514"/>
            <a:ext cx="4208026" cy="696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8</a:t>
            </a:r>
            <a:endParaRPr lang="en-US" sz="5450" dirty="0"/>
          </a:p>
        </p:txBody>
      </p:sp>
      <p:sp>
        <p:nvSpPr>
          <p:cNvPr id="8" name="Text 5"/>
          <p:cNvSpPr/>
          <p:nvPr/>
        </p:nvSpPr>
        <p:spPr>
          <a:xfrm>
            <a:off x="5995273" y="5264229"/>
            <a:ext cx="263973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Status Transitions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5211128" y="5720834"/>
            <a:ext cx="4208026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Structured trade lifecycle from creation to completion with controlled status flow.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9683115" y="4303514"/>
            <a:ext cx="4208145" cy="696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5450" dirty="0"/>
          </a:p>
        </p:txBody>
      </p:sp>
      <p:sp>
        <p:nvSpPr>
          <p:cNvPr id="11" name="Text 8"/>
          <p:cNvSpPr/>
          <p:nvPr/>
        </p:nvSpPr>
        <p:spPr>
          <a:xfrm>
            <a:off x="10467261" y="5264229"/>
            <a:ext cx="263973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User Roles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683115" y="5720834"/>
            <a:ext cx="4208145" cy="1013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Granular access control supporting Corporate, Bank, Admin, and Auditor workflows.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39140" y="6972062"/>
            <a:ext cx="13152120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platform delivers comprehensive audit trails, reduces verification time, and enhances trust among trading partners through transparent, tamper-evident record-keeping.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83098" y="385524"/>
            <a:ext cx="3607237" cy="437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Trade Status Workflow</a:t>
            </a:r>
            <a:endParaRPr lang="en-US" sz="275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B893638-21AA-1096-98C0-A7BAE4FB1A13}"/>
              </a:ext>
            </a:extLst>
          </p:cNvPr>
          <p:cNvSpPr txBox="1"/>
          <p:nvPr/>
        </p:nvSpPr>
        <p:spPr>
          <a:xfrm>
            <a:off x="709863" y="1090136"/>
            <a:ext cx="5053263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sz="2400" b="1" dirty="0"/>
              <a:t>1)Initiated</a:t>
            </a:r>
          </a:p>
          <a:p>
            <a:pPr algn="just">
              <a:buNone/>
            </a:pPr>
            <a:r>
              <a:rPr lang="en-US" b="1" dirty="0"/>
              <a:t>Buyer creates trade</a:t>
            </a:r>
            <a:endParaRPr lang="en-US" dirty="0"/>
          </a:p>
          <a:p>
            <a:pPr algn="just">
              <a:buNone/>
            </a:pPr>
            <a:r>
              <a:rPr lang="en-US" dirty="0"/>
              <a:t>The transaction begins when the buyer initiates the trade request, setting terms and conditions. The seller receives notification to review and respond.</a:t>
            </a:r>
          </a:p>
          <a:p>
            <a:pPr algn="just">
              <a:buNone/>
            </a:pPr>
            <a:r>
              <a:rPr lang="en-US" i="1" dirty="0"/>
              <a:t>Seller action: Accept Trade</a:t>
            </a:r>
            <a:endParaRPr 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878B2F6-7424-4E4B-32D1-DE1850CAE649}"/>
              </a:ext>
            </a:extLst>
          </p:cNvPr>
          <p:cNvSpPr txBox="1"/>
          <p:nvPr/>
        </p:nvSpPr>
        <p:spPr>
          <a:xfrm>
            <a:off x="8867276" y="1090135"/>
            <a:ext cx="4523874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sz="2400" b="1" dirty="0"/>
              <a:t>2)Seller Confirmed</a:t>
            </a:r>
          </a:p>
          <a:p>
            <a:pPr algn="just">
              <a:buNone/>
            </a:pPr>
            <a:r>
              <a:rPr lang="en-US" b="1" dirty="0"/>
              <a:t>Seller accepts trade</a:t>
            </a:r>
            <a:endParaRPr lang="en-US" dirty="0"/>
          </a:p>
          <a:p>
            <a:pPr algn="just">
              <a:buNone/>
            </a:pPr>
            <a:r>
              <a:rPr lang="en-US" dirty="0"/>
              <a:t>Upon acceptance, the seller commits to the transaction terms and prepares necessary documentation for verification and processing.</a:t>
            </a:r>
          </a:p>
          <a:p>
            <a:pPr algn="just">
              <a:buNone/>
            </a:pPr>
            <a:r>
              <a:rPr lang="en-US" i="1" dirty="0"/>
              <a:t>Seller action: Upload Documents</a:t>
            </a:r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449844E-97C5-1EA9-2E04-D0CC961B3584}"/>
              </a:ext>
            </a:extLst>
          </p:cNvPr>
          <p:cNvSpPr txBox="1"/>
          <p:nvPr/>
        </p:nvSpPr>
        <p:spPr>
          <a:xfrm>
            <a:off x="4686716" y="3376136"/>
            <a:ext cx="4932947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sz="2400" b="1" dirty="0"/>
              <a:t>3)Documents Uploaded</a:t>
            </a:r>
          </a:p>
          <a:p>
            <a:pPr algn="just">
              <a:buNone/>
            </a:pPr>
            <a:r>
              <a:rPr lang="en-US" b="1" dirty="0"/>
              <a:t>Verification materials submitted</a:t>
            </a:r>
            <a:endParaRPr lang="en-US" dirty="0"/>
          </a:p>
          <a:p>
            <a:pPr algn="just">
              <a:buNone/>
            </a:pPr>
            <a:r>
              <a:rPr lang="en-US" dirty="0"/>
              <a:t>Required documentation is securely uploaded to the platform, enabling the buyer to proceed with financial institution assignment for review.</a:t>
            </a:r>
          </a:p>
          <a:p>
            <a:pPr algn="just">
              <a:buNone/>
            </a:pPr>
            <a:r>
              <a:rPr lang="en-US" i="1" dirty="0"/>
              <a:t>Buyer action: Assign Bank</a:t>
            </a:r>
            <a:endParaRPr 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DFE9CC5-756F-F004-4C13-C60C3FAABFB6}"/>
              </a:ext>
            </a:extLst>
          </p:cNvPr>
          <p:cNvSpPr txBox="1"/>
          <p:nvPr/>
        </p:nvSpPr>
        <p:spPr>
          <a:xfrm>
            <a:off x="709863" y="5443419"/>
            <a:ext cx="4932947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sz="2400" b="1" dirty="0"/>
              <a:t>4)Bank Reviewing</a:t>
            </a:r>
          </a:p>
          <a:p>
            <a:pPr algn="just">
              <a:buNone/>
            </a:pPr>
            <a:r>
              <a:rPr lang="en-US" b="1" dirty="0"/>
              <a:t>Financial verification in progress</a:t>
            </a:r>
            <a:endParaRPr lang="en-US" dirty="0"/>
          </a:p>
          <a:p>
            <a:pPr algn="just">
              <a:buNone/>
            </a:pPr>
            <a:r>
              <a:rPr lang="en-US" dirty="0"/>
              <a:t>The assigned banking institution conducts thorough due diligence, reviewing all submitted documents for compliance and authenticity before approval.</a:t>
            </a:r>
          </a:p>
          <a:p>
            <a:pPr algn="just">
              <a:buNone/>
            </a:pPr>
            <a:r>
              <a:rPr lang="en-US" i="1" dirty="0"/>
              <a:t>Bank actions: Approve or Dispute</a:t>
            </a:r>
            <a:endParaRPr 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2E29D37-2AED-750C-5DB1-ADCC307BC528}"/>
              </a:ext>
            </a:extLst>
          </p:cNvPr>
          <p:cNvSpPr txBox="1"/>
          <p:nvPr/>
        </p:nvSpPr>
        <p:spPr>
          <a:xfrm>
            <a:off x="8867276" y="5443419"/>
            <a:ext cx="4932947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sz="2400" b="1" dirty="0"/>
              <a:t>5)Payment Released</a:t>
            </a:r>
          </a:p>
          <a:p>
            <a:pPr algn="just">
              <a:buNone/>
            </a:pPr>
            <a:r>
              <a:rPr lang="en-US" b="1" dirty="0"/>
              <a:t>Transaction finalized</a:t>
            </a:r>
            <a:endParaRPr lang="en-US" dirty="0"/>
          </a:p>
          <a:p>
            <a:pPr algn="just">
              <a:buNone/>
            </a:pPr>
            <a:r>
              <a:rPr lang="en-US" dirty="0"/>
              <a:t>Following bank approval, funds are securely released to the seller, completing the financial exchange and concluding the verified trade process.</a:t>
            </a:r>
          </a:p>
          <a:p>
            <a:pPr algn="just">
              <a:buNone/>
            </a:pPr>
            <a:r>
              <a:rPr lang="en-US" i="1" dirty="0"/>
              <a:t>Both parties: Complete Trade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4901"/>
            <a:ext cx="29825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Real-Time Notifications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Push alerts for status changes, document uploads, and verification events across all stakeholder roles.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40593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Advanced Analytics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Machine learning models for predictive risk assessment and trade pattern analysis using historical data.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40593"/>
            <a:ext cx="4196358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014901"/>
            <a:ext cx="30459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Multi-Currency Support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Enhanced international trade capabilities with real-time exchange rates and multi-currency transaction handling.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Mobile Applications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Native iOS and Android apps enabling trade management and document verification on the go.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691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Blockchain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Full distributed ledger technology for enhanced decentralization and cross-institution transparency.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89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Questions &amp; Answers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01465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We're here to help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80190" y="2666762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Feel free to ask about system architecture, implementation details, security measures, or integration possibilities.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322445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team is ready to discuss technical specifications, deployment strategies, and customization options for your organization.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342721" y="2042993"/>
            <a:ext cx="3501509" cy="1458635"/>
          </a:xfrm>
          <a:prstGeom prst="roundRect">
            <a:avLst>
              <a:gd name="adj" fmla="val 2333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600015" y="2300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600015" y="2881432"/>
            <a:ext cx="29869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System design and scalability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0342721" y="3728442"/>
            <a:ext cx="3501509" cy="1821537"/>
          </a:xfrm>
          <a:prstGeom prst="roundRect">
            <a:avLst>
              <a:gd name="adj" fmla="val 1868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600015" y="39857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600015" y="4566880"/>
            <a:ext cx="29869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Authentication and encryption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342721" y="5776793"/>
            <a:ext cx="3501509" cy="1458635"/>
          </a:xfrm>
          <a:prstGeom prst="roundRect">
            <a:avLst>
              <a:gd name="adj" fmla="val 2333"/>
            </a:avLst>
          </a:prstGeom>
          <a:solidFill>
            <a:srgbClr val="EFECE6"/>
          </a:solidFill>
          <a:ln w="30480">
            <a:solidFill>
              <a:srgbClr val="CBC5B8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600015" y="6034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Integration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600015" y="6615232"/>
            <a:ext cx="29869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APIs and data connections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703</Words>
  <Application>Microsoft Office PowerPoint</Application>
  <PresentationFormat>Custom</PresentationFormat>
  <Paragraphs>118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Lato Light</vt:lpstr>
      <vt:lpstr>Arial</vt:lpstr>
      <vt:lpstr>Lato Bold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hp</cp:lastModifiedBy>
  <cp:revision>2</cp:revision>
  <dcterms:created xsi:type="dcterms:W3CDTF">2026-01-17T09:15:03Z</dcterms:created>
  <dcterms:modified xsi:type="dcterms:W3CDTF">2026-01-17T09:50:57Z</dcterms:modified>
</cp:coreProperties>
</file>